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68D2-69D9-44A9-B49D-8CF4125F6FA7}" type="datetimeFigureOut">
              <a:rPr lang="tr-TR" smtClean="0"/>
              <a:t>06.02.2020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5DDB-034F-4CEE-B587-D4DD4C7B697B}" type="slidenum">
              <a:rPr lang="tr-TR" smtClean="0"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68D2-69D9-44A9-B49D-8CF4125F6FA7}" type="datetimeFigureOut">
              <a:rPr lang="tr-TR" smtClean="0"/>
              <a:t>06.02.2020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5DDB-034F-4CEE-B587-D4DD4C7B697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68D2-69D9-44A9-B49D-8CF4125F6FA7}" type="datetimeFigureOut">
              <a:rPr lang="tr-TR" smtClean="0"/>
              <a:t>06.02.2020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5DDB-034F-4CEE-B587-D4DD4C7B697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68D2-69D9-44A9-B49D-8CF4125F6FA7}" type="datetimeFigureOut">
              <a:rPr lang="tr-TR" smtClean="0"/>
              <a:t>06.02.2020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5DDB-034F-4CEE-B587-D4DD4C7B697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68D2-69D9-44A9-B49D-8CF4125F6FA7}" type="datetimeFigureOut">
              <a:rPr lang="tr-TR" smtClean="0"/>
              <a:t>06.02.2020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5DDB-034F-4CEE-B587-D4DD4C7B697B}" type="slidenum">
              <a:rPr lang="tr-TR" smtClean="0"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68D2-69D9-44A9-B49D-8CF4125F6FA7}" type="datetimeFigureOut">
              <a:rPr lang="tr-TR" smtClean="0"/>
              <a:t>06.02.2020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5DDB-034F-4CEE-B587-D4DD4C7B697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68D2-69D9-44A9-B49D-8CF4125F6FA7}" type="datetimeFigureOut">
              <a:rPr lang="tr-TR" smtClean="0"/>
              <a:t>06.02.2020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5DDB-034F-4CEE-B587-D4DD4C7B697B}" type="slidenum">
              <a:rPr lang="tr-TR" smtClean="0"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68D2-69D9-44A9-B49D-8CF4125F6FA7}" type="datetimeFigureOut">
              <a:rPr lang="tr-TR" smtClean="0"/>
              <a:t>06.02.2020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5DDB-034F-4CEE-B587-D4DD4C7B697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68D2-69D9-44A9-B49D-8CF4125F6FA7}" type="datetimeFigureOut">
              <a:rPr lang="tr-TR" smtClean="0"/>
              <a:t>06.02.2020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5DDB-034F-4CEE-B587-D4DD4C7B697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68D2-69D9-44A9-B49D-8CF4125F6FA7}" type="datetimeFigureOut">
              <a:rPr lang="tr-TR" smtClean="0"/>
              <a:t>06.02.2020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5DDB-034F-4CEE-B587-D4DD4C7B697B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68D2-69D9-44A9-B49D-8CF4125F6FA7}" type="datetimeFigureOut">
              <a:rPr lang="tr-TR" smtClean="0"/>
              <a:t>06.02.2020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5DDB-034F-4CEE-B587-D4DD4C7B697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62B168D2-69D9-44A9-B49D-8CF4125F6FA7}" type="datetimeFigureOut">
              <a:rPr lang="tr-TR" smtClean="0"/>
              <a:t>06.02.2020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9345DDB-034F-4CEE-B587-D4DD4C7B697B}" type="slidenum">
              <a:rPr lang="tr-TR" smtClean="0"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2020 YKS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BAŞVURU SÜRECİ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09966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Ösym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3951382" cy="545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4058886" y="509700"/>
            <a:ext cx="5165197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24. SINAV MERKEZLERİ</a:t>
            </a:r>
          </a:p>
          <a:p>
            <a:endParaRPr lang="tr-TR" sz="2800" b="1" dirty="0"/>
          </a:p>
          <a:p>
            <a:r>
              <a:rPr lang="tr-TR" sz="2800" b="1" dirty="0" smtClean="0"/>
              <a:t>	</a:t>
            </a:r>
            <a:r>
              <a:rPr lang="tr-TR" sz="2800" dirty="0" smtClean="0"/>
              <a:t>İki tercih yapılacak</a:t>
            </a:r>
          </a:p>
          <a:p>
            <a:r>
              <a:rPr lang="tr-TR" sz="1400" dirty="0" smtClean="0"/>
              <a:t>**** İstanbul-1 (Kadıköy/Maltepe/</a:t>
            </a:r>
            <a:r>
              <a:rPr lang="tr-TR" sz="1400" dirty="0" err="1" smtClean="0"/>
              <a:t>Ataşehir</a:t>
            </a:r>
            <a:r>
              <a:rPr lang="tr-TR" sz="1400" dirty="0" smtClean="0"/>
              <a:t>)</a:t>
            </a:r>
          </a:p>
          <a:p>
            <a:r>
              <a:rPr lang="tr-TR" sz="1400" dirty="0" smtClean="0"/>
              <a:t>Kodu : 341</a:t>
            </a:r>
          </a:p>
          <a:p>
            <a:r>
              <a:rPr lang="tr-TR" sz="1400" dirty="0" smtClean="0"/>
              <a:t>**** İstanbul-2 (Üsküdar/Ümraniye/Beykoz/Şile/</a:t>
            </a:r>
            <a:r>
              <a:rPr lang="tr-TR" sz="1400" dirty="0" err="1" smtClean="0"/>
              <a:t>Çekmeköy</a:t>
            </a:r>
            <a:r>
              <a:rPr lang="tr-TR" sz="1400" dirty="0" smtClean="0"/>
              <a:t>)</a:t>
            </a:r>
          </a:p>
          <a:p>
            <a:r>
              <a:rPr lang="tr-TR" sz="1400" dirty="0" smtClean="0"/>
              <a:t>Kodu : 342</a:t>
            </a:r>
          </a:p>
          <a:p>
            <a:r>
              <a:rPr lang="tr-TR" sz="1400" dirty="0" smtClean="0"/>
              <a:t>**** İstanbul-3 (Beyoğlu/Şişli/Beşiktaş/Kağıthane/Sarıyer)</a:t>
            </a:r>
          </a:p>
          <a:p>
            <a:r>
              <a:rPr lang="tr-TR" sz="1400" dirty="0" smtClean="0"/>
              <a:t>Kodu : 343</a:t>
            </a:r>
          </a:p>
          <a:p>
            <a:r>
              <a:rPr lang="tr-TR" sz="1400" dirty="0" smtClean="0"/>
              <a:t>**** İstanbul-4 (Beyazıt/Bakırköy/Bahçelievler/Zeytinburnu/Fatih)</a:t>
            </a:r>
          </a:p>
          <a:p>
            <a:r>
              <a:rPr lang="tr-TR" sz="1400" dirty="0" smtClean="0"/>
              <a:t>Kodu : 344</a:t>
            </a:r>
          </a:p>
          <a:p>
            <a:r>
              <a:rPr lang="tr-TR" sz="1400" dirty="0" smtClean="0"/>
              <a:t>**** İstanbul-5 (Avcılar/</a:t>
            </a:r>
            <a:r>
              <a:rPr lang="tr-TR" sz="1400" dirty="0" err="1" smtClean="0"/>
              <a:t>Esenyurt</a:t>
            </a:r>
            <a:r>
              <a:rPr lang="tr-TR" sz="1400" dirty="0" smtClean="0"/>
              <a:t>/</a:t>
            </a:r>
            <a:r>
              <a:rPr lang="tr-TR" sz="1400" dirty="0" err="1" smtClean="0"/>
              <a:t>Beylikdüzü</a:t>
            </a:r>
            <a:r>
              <a:rPr lang="tr-TR" sz="1400" dirty="0" smtClean="0"/>
              <a:t>/Küçükçekmece)</a:t>
            </a:r>
          </a:p>
          <a:p>
            <a:r>
              <a:rPr lang="tr-TR" sz="1400" dirty="0" smtClean="0"/>
              <a:t>Kodu : 345</a:t>
            </a:r>
          </a:p>
          <a:p>
            <a:r>
              <a:rPr lang="tr-TR" sz="1400" dirty="0" smtClean="0"/>
              <a:t>**** İstanbul-6 (Güngören/Esenler/Bayrampaşa/Bağcılar/Eyüp)</a:t>
            </a:r>
          </a:p>
          <a:p>
            <a:r>
              <a:rPr lang="tr-TR" sz="1400" dirty="0" smtClean="0"/>
              <a:t>Kodu : 346</a:t>
            </a:r>
          </a:p>
          <a:p>
            <a:r>
              <a:rPr lang="tr-TR" sz="1400" dirty="0" smtClean="0"/>
              <a:t>**** İstanbul-7 (Gaziosmanpaşa/</a:t>
            </a:r>
            <a:r>
              <a:rPr lang="tr-TR" sz="1400" dirty="0" err="1" smtClean="0"/>
              <a:t>Başakşehir</a:t>
            </a:r>
            <a:r>
              <a:rPr lang="tr-TR" sz="1400" dirty="0" smtClean="0"/>
              <a:t>/</a:t>
            </a:r>
            <a:r>
              <a:rPr lang="tr-TR" sz="1400" dirty="0" err="1" smtClean="0"/>
              <a:t>Sultangazi</a:t>
            </a:r>
            <a:r>
              <a:rPr lang="tr-TR" sz="1400" dirty="0" smtClean="0"/>
              <a:t>/Arnavutköy)</a:t>
            </a:r>
          </a:p>
          <a:p>
            <a:r>
              <a:rPr lang="tr-TR" sz="1400" dirty="0" smtClean="0"/>
              <a:t>Kodu : 347</a:t>
            </a:r>
          </a:p>
          <a:p>
            <a:r>
              <a:rPr lang="tr-TR" sz="1400" dirty="0" smtClean="0"/>
              <a:t>**** İstanbul-8 (Kartal/Tuzla/Pendik/</a:t>
            </a:r>
            <a:r>
              <a:rPr lang="tr-TR" sz="1400" dirty="0" err="1" smtClean="0"/>
              <a:t>Sancaktepe</a:t>
            </a:r>
            <a:r>
              <a:rPr lang="tr-TR" sz="1400" dirty="0" smtClean="0"/>
              <a:t>/Sultanbeyli)</a:t>
            </a:r>
          </a:p>
          <a:p>
            <a:r>
              <a:rPr lang="tr-TR" sz="1400" dirty="0" smtClean="0"/>
              <a:t>Kodu : 348</a:t>
            </a:r>
          </a:p>
          <a:p>
            <a:r>
              <a:rPr lang="tr-TR" sz="1400" dirty="0" smtClean="0"/>
              <a:t>**** İstanbul-9 (Çatalca/Silivri/Büyükçekmece)</a:t>
            </a:r>
          </a:p>
          <a:p>
            <a:r>
              <a:rPr lang="tr-TR" sz="1400" dirty="0" smtClean="0"/>
              <a:t>Kodu : 349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491820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Ösym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3951382" cy="545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4058886" y="509700"/>
            <a:ext cx="5187639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25. </a:t>
            </a:r>
            <a:r>
              <a:rPr lang="tr-TR" sz="2800" b="1" dirty="0" err="1" smtClean="0"/>
              <a:t>Tyt</a:t>
            </a:r>
            <a:r>
              <a:rPr lang="tr-TR" sz="2800" b="1" dirty="0" smtClean="0"/>
              <a:t> Sosyal Bilimler Testi İle</a:t>
            </a:r>
          </a:p>
          <a:p>
            <a:r>
              <a:rPr lang="tr-TR" sz="2800" b="1" dirty="0" err="1" smtClean="0"/>
              <a:t>Ayt</a:t>
            </a:r>
            <a:r>
              <a:rPr lang="tr-TR" sz="2800" b="1" dirty="0" smtClean="0"/>
              <a:t> Sosyal Bilimler-2 Testinde</a:t>
            </a:r>
          </a:p>
          <a:p>
            <a:r>
              <a:rPr lang="tr-TR" sz="2800" b="1" dirty="0" smtClean="0"/>
              <a:t>Din Kültürü ve Ahlak Bilgisi</a:t>
            </a:r>
          </a:p>
          <a:p>
            <a:r>
              <a:rPr lang="tr-TR" sz="2800" b="1" dirty="0" smtClean="0"/>
              <a:t>Sorularını veya İlave</a:t>
            </a:r>
          </a:p>
          <a:p>
            <a:r>
              <a:rPr lang="tr-TR" sz="2800" b="1" dirty="0" smtClean="0"/>
              <a:t>Felsefe/Felsefe Grubu Sorularını</a:t>
            </a:r>
          </a:p>
          <a:p>
            <a:r>
              <a:rPr lang="tr-TR" sz="2800" b="1" dirty="0" smtClean="0"/>
              <a:t>Cevaplandırma Durumu</a:t>
            </a:r>
          </a:p>
          <a:p>
            <a:endParaRPr lang="tr-TR" sz="2800" b="1" dirty="0"/>
          </a:p>
          <a:p>
            <a:r>
              <a:rPr lang="tr-TR" sz="2800" dirty="0" smtClean="0"/>
              <a:t>	Ortaöğretimde zorunlu</a:t>
            </a:r>
          </a:p>
          <a:p>
            <a:r>
              <a:rPr lang="tr-TR" sz="2800" dirty="0" smtClean="0"/>
              <a:t>Din Kültürü ve Ahlak Bilgisi</a:t>
            </a:r>
          </a:p>
          <a:p>
            <a:r>
              <a:rPr lang="tr-TR" sz="2800" dirty="0" smtClean="0"/>
              <a:t>dersi aldım.</a:t>
            </a:r>
          </a:p>
          <a:p>
            <a:r>
              <a:rPr lang="tr-TR" sz="2800" dirty="0" smtClean="0"/>
              <a:t>Kodu : 1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648566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Ösym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3951382" cy="545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4058886" y="509700"/>
            <a:ext cx="5187639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25. </a:t>
            </a:r>
            <a:r>
              <a:rPr lang="tr-TR" sz="2800" b="1" dirty="0" err="1" smtClean="0"/>
              <a:t>Tyt</a:t>
            </a:r>
            <a:r>
              <a:rPr lang="tr-TR" sz="2800" b="1" dirty="0" smtClean="0"/>
              <a:t> Sosyal Bilimler Testi İle</a:t>
            </a:r>
          </a:p>
          <a:p>
            <a:r>
              <a:rPr lang="tr-TR" sz="2800" b="1" dirty="0" err="1" smtClean="0"/>
              <a:t>Ayt</a:t>
            </a:r>
            <a:r>
              <a:rPr lang="tr-TR" sz="2800" b="1" dirty="0" smtClean="0"/>
              <a:t> Sosyal Bilimler-2 Testinde</a:t>
            </a:r>
          </a:p>
          <a:p>
            <a:r>
              <a:rPr lang="tr-TR" sz="2800" b="1" dirty="0" smtClean="0"/>
              <a:t>Din Kültürü ve Ahlak Bilgisi</a:t>
            </a:r>
          </a:p>
          <a:p>
            <a:r>
              <a:rPr lang="tr-TR" sz="2800" b="1" dirty="0" smtClean="0"/>
              <a:t>Sorularını veya İlave</a:t>
            </a:r>
          </a:p>
          <a:p>
            <a:r>
              <a:rPr lang="tr-TR" sz="2800" b="1" dirty="0" smtClean="0"/>
              <a:t>Felsefe/Felsefe Grubu Sorularını</a:t>
            </a:r>
          </a:p>
          <a:p>
            <a:r>
              <a:rPr lang="tr-TR" sz="2800" b="1" dirty="0" smtClean="0"/>
              <a:t>Cevaplandırma Durumu</a:t>
            </a:r>
          </a:p>
          <a:p>
            <a:endParaRPr lang="tr-TR" sz="2800" b="1" dirty="0"/>
          </a:p>
          <a:p>
            <a:r>
              <a:rPr lang="tr-TR" sz="2800" dirty="0" smtClean="0"/>
              <a:t>	Ortaöğretimde zorunlu</a:t>
            </a:r>
          </a:p>
          <a:p>
            <a:r>
              <a:rPr lang="tr-TR" sz="2800" dirty="0" smtClean="0"/>
              <a:t>Din Kültürü ve Ahlak Bilgisi</a:t>
            </a:r>
          </a:p>
          <a:p>
            <a:r>
              <a:rPr lang="tr-TR" sz="2800" dirty="0" smtClean="0"/>
              <a:t>dersi almadım.</a:t>
            </a:r>
          </a:p>
          <a:p>
            <a:r>
              <a:rPr lang="tr-TR" sz="2800" dirty="0" smtClean="0"/>
              <a:t>Kodu : 2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546605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Ösym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3951382" cy="545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4058886" y="509700"/>
            <a:ext cx="5187639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25. </a:t>
            </a:r>
            <a:r>
              <a:rPr lang="tr-TR" sz="2800" b="1" dirty="0" err="1" smtClean="0"/>
              <a:t>Tyt</a:t>
            </a:r>
            <a:r>
              <a:rPr lang="tr-TR" sz="2800" b="1" dirty="0" smtClean="0"/>
              <a:t> Sosyal Bilimler Testi İle</a:t>
            </a:r>
          </a:p>
          <a:p>
            <a:r>
              <a:rPr lang="tr-TR" sz="2800" b="1" dirty="0" err="1" smtClean="0"/>
              <a:t>Ayt</a:t>
            </a:r>
            <a:r>
              <a:rPr lang="tr-TR" sz="2800" b="1" dirty="0" smtClean="0"/>
              <a:t> Sosyal Bilimler-2 Testinde</a:t>
            </a:r>
          </a:p>
          <a:p>
            <a:r>
              <a:rPr lang="tr-TR" sz="2800" b="1" dirty="0" smtClean="0"/>
              <a:t>Din Kültürü ve Ahlak Bilgisi</a:t>
            </a:r>
          </a:p>
          <a:p>
            <a:r>
              <a:rPr lang="tr-TR" sz="2800" b="1" dirty="0" smtClean="0"/>
              <a:t>Sorularını veya İlave</a:t>
            </a:r>
          </a:p>
          <a:p>
            <a:r>
              <a:rPr lang="tr-TR" sz="2800" b="1" dirty="0" smtClean="0"/>
              <a:t>Felsefe/Felsefe Grubu Sorularını</a:t>
            </a:r>
          </a:p>
          <a:p>
            <a:r>
              <a:rPr lang="tr-TR" sz="2800" b="1" dirty="0" smtClean="0"/>
              <a:t>Cevaplandırma Durumu</a:t>
            </a:r>
          </a:p>
          <a:p>
            <a:endParaRPr lang="tr-TR" sz="2800" b="1" dirty="0"/>
          </a:p>
          <a:p>
            <a:r>
              <a:rPr lang="tr-TR" sz="2800" dirty="0" smtClean="0"/>
              <a:t>	Ortaöğretimde zorunlu</a:t>
            </a:r>
          </a:p>
          <a:p>
            <a:r>
              <a:rPr lang="tr-TR" sz="2800" dirty="0" smtClean="0"/>
              <a:t>Din Kültürü ve Ahlak Bilgisi</a:t>
            </a:r>
          </a:p>
          <a:p>
            <a:r>
              <a:rPr lang="tr-TR" sz="2800" dirty="0" smtClean="0"/>
              <a:t>dersi almadım.</a:t>
            </a:r>
          </a:p>
          <a:p>
            <a:r>
              <a:rPr lang="tr-TR" sz="2800" dirty="0" smtClean="0"/>
              <a:t>Kodu : 2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50658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Ösym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3951382" cy="545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4058886" y="509700"/>
            <a:ext cx="508023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26. Sınava Gireceği Yabancı Dil</a:t>
            </a:r>
          </a:p>
          <a:p>
            <a:endParaRPr lang="tr-TR" sz="2800" b="1" dirty="0"/>
          </a:p>
          <a:p>
            <a:r>
              <a:rPr lang="tr-TR" sz="2800" b="1" dirty="0" smtClean="0"/>
              <a:t>	</a:t>
            </a:r>
            <a:r>
              <a:rPr lang="tr-TR" sz="2800" dirty="0" smtClean="0"/>
              <a:t>Dil sınavına girecek olanlar</a:t>
            </a:r>
          </a:p>
          <a:p>
            <a:r>
              <a:rPr lang="tr-TR" sz="2800" dirty="0" smtClean="0"/>
              <a:t>Hangi dilde gireceğini seçecek</a:t>
            </a:r>
          </a:p>
          <a:p>
            <a:endParaRPr lang="tr-TR" sz="2800" dirty="0"/>
          </a:p>
          <a:p>
            <a:r>
              <a:rPr lang="tr-TR" sz="2800" b="1" dirty="0" smtClean="0"/>
              <a:t>28. Kılavuz Koşullarını</a:t>
            </a:r>
          </a:p>
          <a:p>
            <a:r>
              <a:rPr lang="tr-TR" sz="2800" b="1" dirty="0" smtClean="0"/>
              <a:t>Okudum, Kabul Ediyorum</a:t>
            </a:r>
          </a:p>
          <a:p>
            <a:r>
              <a:rPr lang="tr-TR" sz="2800" b="1" dirty="0"/>
              <a:t>	</a:t>
            </a:r>
            <a:endParaRPr lang="tr-TR" sz="2800" b="1" dirty="0" smtClean="0"/>
          </a:p>
          <a:p>
            <a:r>
              <a:rPr lang="tr-TR" sz="2800" b="1" dirty="0"/>
              <a:t>	</a:t>
            </a:r>
            <a:r>
              <a:rPr lang="tr-TR" sz="2800" dirty="0" smtClean="0"/>
              <a:t>İşaretlenecek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997251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Ösym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3951382" cy="545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4058886" y="509700"/>
            <a:ext cx="5015860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/>
              <a:t>29. </a:t>
            </a:r>
            <a:r>
              <a:rPr lang="tr-TR" sz="2800" b="1" dirty="0" smtClean="0"/>
              <a:t>Şehit/Gazi Yakınlık Bilgileri</a:t>
            </a:r>
          </a:p>
          <a:p>
            <a:endParaRPr lang="tr-TR" sz="2800" b="1" dirty="0"/>
          </a:p>
          <a:p>
            <a:r>
              <a:rPr lang="tr-TR" sz="2800" b="1" dirty="0" smtClean="0"/>
              <a:t>	</a:t>
            </a:r>
            <a:r>
              <a:rPr lang="tr-TR" sz="2800" dirty="0" smtClean="0"/>
              <a:t>Şehit çocuğu, gazi, ile gazi</a:t>
            </a:r>
          </a:p>
          <a:p>
            <a:r>
              <a:rPr lang="tr-TR" sz="2800" dirty="0" smtClean="0"/>
              <a:t>çocuklarından başvuru hizmeti</a:t>
            </a:r>
          </a:p>
          <a:p>
            <a:r>
              <a:rPr lang="tr-TR" sz="2800" dirty="0" smtClean="0"/>
              <a:t>ücreti ile sınav ücreti</a:t>
            </a:r>
          </a:p>
          <a:p>
            <a:r>
              <a:rPr lang="tr-TR" sz="2800" dirty="0" smtClean="0"/>
              <a:t>alınmayacaktır.</a:t>
            </a:r>
          </a:p>
          <a:p>
            <a:endParaRPr lang="tr-TR" sz="2800" dirty="0" smtClean="0"/>
          </a:p>
          <a:p>
            <a:r>
              <a:rPr lang="tr-TR" sz="2800" b="1" dirty="0" smtClean="0"/>
              <a:t>30. Oturum Bilgileri</a:t>
            </a:r>
          </a:p>
          <a:p>
            <a:r>
              <a:rPr lang="tr-TR" sz="2800" b="1" dirty="0"/>
              <a:t>	</a:t>
            </a:r>
            <a:endParaRPr lang="tr-TR" sz="2800" b="1" dirty="0" smtClean="0"/>
          </a:p>
          <a:p>
            <a:r>
              <a:rPr lang="tr-TR" sz="2800" b="1" dirty="0"/>
              <a:t>	</a:t>
            </a:r>
            <a:r>
              <a:rPr lang="tr-TR" sz="2800" dirty="0" smtClean="0"/>
              <a:t>Gireceğiniz oturumlar</a:t>
            </a:r>
          </a:p>
          <a:p>
            <a:r>
              <a:rPr lang="tr-TR" sz="2800" dirty="0" smtClean="0"/>
              <a:t>işaretlenecektir.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2665762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Ösym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3951382" cy="545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4058886" y="509700"/>
            <a:ext cx="492577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31. Sağlık/Engel Durumu</a:t>
            </a:r>
          </a:p>
          <a:p>
            <a:r>
              <a:rPr lang="tr-TR" sz="2800" b="1" dirty="0" smtClean="0"/>
              <a:t>Bilgileri</a:t>
            </a:r>
          </a:p>
          <a:p>
            <a:endParaRPr lang="tr-TR" sz="2800" b="1" dirty="0"/>
          </a:p>
          <a:p>
            <a:r>
              <a:rPr lang="tr-TR" sz="2800" dirty="0" smtClean="0"/>
              <a:t>	Form doldurup</a:t>
            </a:r>
          </a:p>
          <a:p>
            <a:r>
              <a:rPr lang="tr-TR" sz="2800" dirty="0" smtClean="0"/>
              <a:t>raporlandırmaları gerekmektedir.</a:t>
            </a:r>
          </a:p>
          <a:p>
            <a:endParaRPr lang="tr-TR" sz="2800" dirty="0"/>
          </a:p>
          <a:p>
            <a:r>
              <a:rPr lang="tr-TR" sz="2800" b="1" dirty="0"/>
              <a:t>33. </a:t>
            </a:r>
            <a:r>
              <a:rPr lang="tr-TR" sz="2800" b="1" dirty="0" smtClean="0"/>
              <a:t>Adayın İmzası</a:t>
            </a:r>
          </a:p>
          <a:p>
            <a:endParaRPr lang="tr-TR" sz="2800" b="1" dirty="0"/>
          </a:p>
          <a:p>
            <a:r>
              <a:rPr lang="tr-TR" sz="2800" b="1" dirty="0" smtClean="0"/>
              <a:t>	</a:t>
            </a:r>
            <a:r>
              <a:rPr lang="tr-TR" sz="2800" dirty="0" smtClean="0"/>
              <a:t>İmza atılacak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4070356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2835"/>
            <a:ext cx="5915025" cy="648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013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95536" y="490590"/>
            <a:ext cx="8573116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Yerleştirme Puanları Hesaplanırken </a:t>
            </a:r>
            <a:r>
              <a:rPr lang="tr-TR" sz="2800" b="1" dirty="0" err="1" smtClean="0"/>
              <a:t>Obp</a:t>
            </a:r>
            <a:r>
              <a:rPr lang="tr-TR" sz="2800" b="1" dirty="0" smtClean="0"/>
              <a:t> Bu Puanlara</a:t>
            </a:r>
          </a:p>
          <a:p>
            <a:r>
              <a:rPr lang="tr-TR" sz="2800" b="1" dirty="0" smtClean="0"/>
              <a:t>Nasıl Eklenecek ve Ek Puanlar Nasıl Hesaplanacaktır?</a:t>
            </a:r>
          </a:p>
          <a:p>
            <a:endParaRPr lang="tr-TR" sz="2800" b="1" dirty="0"/>
          </a:p>
          <a:p>
            <a:r>
              <a:rPr lang="tr-TR" sz="2800" b="1" dirty="0" smtClean="0"/>
              <a:t>	</a:t>
            </a:r>
            <a:r>
              <a:rPr lang="tr-TR" sz="2800" dirty="0" smtClean="0"/>
              <a:t>Her aday için hesaplanmış olan OBP; 0,12 katsayısı</a:t>
            </a:r>
          </a:p>
          <a:p>
            <a:r>
              <a:rPr lang="tr-TR" sz="2800" dirty="0" smtClean="0"/>
              <a:t>ile çarpılarak sınav puanlarına eklenecek ve böylece</a:t>
            </a:r>
          </a:p>
          <a:p>
            <a:r>
              <a:rPr lang="tr-TR" sz="2800" dirty="0" smtClean="0"/>
              <a:t>Adayların yerleştirme puanları hesaplanacaktır.</a:t>
            </a:r>
          </a:p>
          <a:p>
            <a:endParaRPr lang="tr-TR" sz="2800" dirty="0"/>
          </a:p>
          <a:p>
            <a:r>
              <a:rPr lang="tr-TR" sz="2800" dirty="0" smtClean="0"/>
              <a:t>	Bir mesleğe yönelik program uygulayan ortaöğretim</a:t>
            </a:r>
          </a:p>
          <a:p>
            <a:r>
              <a:rPr lang="tr-TR" sz="2800" dirty="0" smtClean="0"/>
              <a:t>kurumları mezunlarının, Tablo 3A’da, Tablo 3B.1’de ve</a:t>
            </a:r>
          </a:p>
          <a:p>
            <a:r>
              <a:rPr lang="tr-TR" sz="2800" dirty="0" smtClean="0"/>
              <a:t>Tablo 3C’de belirtilen yükseköğretim ön lisans/lisans</a:t>
            </a:r>
          </a:p>
          <a:p>
            <a:r>
              <a:rPr lang="tr-TR" sz="2800" dirty="0" smtClean="0"/>
              <a:t>programına yerleştirilirken </a:t>
            </a:r>
            <a:r>
              <a:rPr lang="tr-TR" sz="2800" dirty="0" err="1" smtClean="0"/>
              <a:t>OBP’nin</a:t>
            </a:r>
            <a:r>
              <a:rPr lang="tr-TR" sz="2800" dirty="0" smtClean="0"/>
              <a:t> 0,06 katsayısı</a:t>
            </a:r>
          </a:p>
          <a:p>
            <a:r>
              <a:rPr lang="tr-TR" sz="2800" dirty="0" smtClean="0"/>
              <a:t>ile çarpımından elde edilecek ek puanları da yerleştirme</a:t>
            </a:r>
          </a:p>
          <a:p>
            <a:r>
              <a:rPr lang="tr-TR" sz="2800" dirty="0" smtClean="0"/>
              <a:t>puanlarına eklenecektir.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451066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63" y="188640"/>
            <a:ext cx="8919273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9666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Ösym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8975280" cy="576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507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634"/>
            <a:ext cx="8064896" cy="6555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3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8695823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78008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6632"/>
            <a:ext cx="6753225" cy="634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78008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459" y="188640"/>
            <a:ext cx="6524625" cy="584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78008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04664"/>
            <a:ext cx="72009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011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908720"/>
            <a:ext cx="7458075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80296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862013"/>
            <a:ext cx="7448550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22137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548680"/>
            <a:ext cx="84201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72816"/>
            <a:ext cx="8458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51" y="3068216"/>
            <a:ext cx="85439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22137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496300" cy="619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22137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4704"/>
            <a:ext cx="85344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96" y="2060848"/>
            <a:ext cx="837247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2213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Ösym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3951382" cy="545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4058886" y="509700"/>
            <a:ext cx="473398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14. Madde Okul Adı</a:t>
            </a:r>
          </a:p>
          <a:p>
            <a:endParaRPr lang="tr-TR" sz="2800" dirty="0" smtClean="0"/>
          </a:p>
          <a:p>
            <a:r>
              <a:rPr lang="tr-TR" sz="2800" dirty="0" smtClean="0"/>
              <a:t>	</a:t>
            </a:r>
            <a:r>
              <a:rPr lang="tr-TR" sz="2800" dirty="0" err="1" smtClean="0"/>
              <a:t>Beylikdüzü</a:t>
            </a:r>
            <a:r>
              <a:rPr lang="tr-TR" sz="2800" dirty="0" smtClean="0"/>
              <a:t> </a:t>
            </a:r>
            <a:r>
              <a:rPr lang="tr-TR" sz="2800" dirty="0" smtClean="0"/>
              <a:t>Mimar </a:t>
            </a:r>
            <a:r>
              <a:rPr lang="tr-TR" sz="2800" dirty="0" smtClean="0"/>
              <a:t>Sinan</a:t>
            </a:r>
          </a:p>
          <a:p>
            <a:r>
              <a:rPr lang="tr-TR" sz="2800" dirty="0" smtClean="0"/>
              <a:t>Ç.P.A.L</a:t>
            </a:r>
            <a:r>
              <a:rPr lang="tr-TR" sz="2800" dirty="0" smtClean="0"/>
              <a:t>.</a:t>
            </a:r>
          </a:p>
          <a:p>
            <a:r>
              <a:rPr lang="tr-TR" sz="2800" dirty="0" smtClean="0"/>
              <a:t>Kodu </a:t>
            </a:r>
            <a:r>
              <a:rPr lang="tr-TR" sz="2800" dirty="0"/>
              <a:t>: </a:t>
            </a:r>
            <a:r>
              <a:rPr lang="tr-TR" sz="2800" dirty="0" smtClean="0"/>
              <a:t>346844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9200546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4391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39" y="1934287"/>
            <a:ext cx="8496300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22137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48" y="692696"/>
            <a:ext cx="85153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48" y="1543769"/>
            <a:ext cx="8543925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1741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Ösym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3951382" cy="545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4058886" y="509700"/>
            <a:ext cx="456766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15</a:t>
            </a:r>
            <a:r>
              <a:rPr lang="tr-TR" sz="2800" b="1" dirty="0"/>
              <a:t>. Madde Okul Türü</a:t>
            </a:r>
          </a:p>
          <a:p>
            <a:endParaRPr lang="tr-TR" sz="2800" dirty="0"/>
          </a:p>
          <a:p>
            <a:r>
              <a:rPr lang="tr-TR" sz="2800" dirty="0" smtClean="0"/>
              <a:t>	Anadolu Lisesi (</a:t>
            </a:r>
            <a:r>
              <a:rPr lang="tr-TR" sz="2800" dirty="0" err="1" smtClean="0"/>
              <a:t>Y.Dille</a:t>
            </a:r>
            <a:endParaRPr lang="tr-TR" sz="2800" dirty="0" smtClean="0"/>
          </a:p>
          <a:p>
            <a:r>
              <a:rPr lang="tr-TR" sz="2800" dirty="0" smtClean="0"/>
              <a:t>Öğretim Yapan </a:t>
            </a:r>
            <a:r>
              <a:rPr lang="tr-TR" sz="2800" dirty="0"/>
              <a:t>Resmi Liseler)</a:t>
            </a:r>
          </a:p>
          <a:p>
            <a:r>
              <a:rPr lang="tr-TR" sz="2800" dirty="0"/>
              <a:t>Kodu : 11033</a:t>
            </a:r>
          </a:p>
          <a:p>
            <a:endParaRPr lang="tr-TR" sz="2800" dirty="0"/>
          </a:p>
          <a:p>
            <a:r>
              <a:rPr lang="tr-TR" sz="2800" dirty="0"/>
              <a:t>Anadolu Meslek Programı</a:t>
            </a:r>
          </a:p>
          <a:p>
            <a:r>
              <a:rPr lang="tr-TR" sz="2800" dirty="0"/>
              <a:t>Kodu : 60132</a:t>
            </a:r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989143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Ösym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3951382" cy="545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4058886" y="509700"/>
            <a:ext cx="5075813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16. Madde Alan Adı</a:t>
            </a:r>
          </a:p>
          <a:p>
            <a:endParaRPr lang="tr-TR" sz="2800" dirty="0" smtClean="0"/>
          </a:p>
          <a:p>
            <a:r>
              <a:rPr lang="tr-TR" sz="2800" dirty="0" smtClean="0"/>
              <a:t>	Alanı </a:t>
            </a:r>
            <a:r>
              <a:rPr lang="tr-TR" sz="2800" dirty="0" smtClean="0"/>
              <a:t>Yok (Anadolu Lisesi)</a:t>
            </a:r>
          </a:p>
          <a:p>
            <a:r>
              <a:rPr lang="tr-TR" sz="2800" dirty="0" smtClean="0"/>
              <a:t>Kodu </a:t>
            </a:r>
            <a:r>
              <a:rPr lang="tr-TR" sz="2800" dirty="0" smtClean="0"/>
              <a:t>: </a:t>
            </a:r>
            <a:r>
              <a:rPr lang="tr-TR" sz="2800" dirty="0" smtClean="0"/>
              <a:t>9008</a:t>
            </a:r>
            <a:endParaRPr lang="tr-TR" sz="2800" dirty="0" smtClean="0"/>
          </a:p>
          <a:p>
            <a:endParaRPr lang="tr-TR" sz="2800" dirty="0"/>
          </a:p>
          <a:p>
            <a:r>
              <a:rPr lang="tr-TR" sz="2800" dirty="0" smtClean="0"/>
              <a:t>	Bilişim </a:t>
            </a:r>
            <a:r>
              <a:rPr lang="tr-TR" sz="2800" dirty="0" smtClean="0"/>
              <a:t>Teknolojileri</a:t>
            </a:r>
          </a:p>
          <a:p>
            <a:r>
              <a:rPr lang="tr-TR" sz="2800" dirty="0" smtClean="0"/>
              <a:t>Kodu : </a:t>
            </a:r>
            <a:r>
              <a:rPr lang="tr-TR" sz="2800" dirty="0" smtClean="0"/>
              <a:t>6006</a:t>
            </a:r>
            <a:endParaRPr lang="tr-TR" sz="2800" dirty="0" smtClean="0"/>
          </a:p>
          <a:p>
            <a:endParaRPr lang="tr-TR" sz="2800" dirty="0"/>
          </a:p>
          <a:p>
            <a:r>
              <a:rPr lang="tr-TR" sz="2800" dirty="0" smtClean="0"/>
              <a:t>	Çocuk </a:t>
            </a:r>
            <a:r>
              <a:rPr lang="tr-TR" sz="2800" dirty="0" smtClean="0"/>
              <a:t>Gelişimi ve Eğitimi</a:t>
            </a:r>
          </a:p>
          <a:p>
            <a:r>
              <a:rPr lang="tr-TR" sz="2800" dirty="0" smtClean="0"/>
              <a:t>Kodu : </a:t>
            </a:r>
            <a:r>
              <a:rPr lang="tr-TR" sz="2800" dirty="0" smtClean="0"/>
              <a:t>6009</a:t>
            </a:r>
            <a:endParaRPr lang="tr-TR" sz="2800" dirty="0" smtClean="0"/>
          </a:p>
          <a:p>
            <a:endParaRPr lang="tr-TR" sz="2800" dirty="0"/>
          </a:p>
          <a:p>
            <a:r>
              <a:rPr lang="tr-TR" sz="2800" dirty="0" smtClean="0"/>
              <a:t>	Muhasebe </a:t>
            </a:r>
            <a:r>
              <a:rPr lang="tr-TR" sz="2800" dirty="0" smtClean="0"/>
              <a:t>ve Finansman</a:t>
            </a:r>
          </a:p>
          <a:p>
            <a:r>
              <a:rPr lang="tr-TR" sz="2800" dirty="0" smtClean="0"/>
              <a:t>Kodu : </a:t>
            </a:r>
            <a:r>
              <a:rPr lang="tr-TR" sz="2800" dirty="0" smtClean="0"/>
              <a:t>6040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232817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Ösym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3951382" cy="545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4058886" y="509700"/>
            <a:ext cx="433375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17. Madde Dal Adı</a:t>
            </a:r>
          </a:p>
          <a:p>
            <a:endParaRPr lang="tr-TR" sz="2800" dirty="0" smtClean="0"/>
          </a:p>
          <a:p>
            <a:r>
              <a:rPr lang="tr-TR" sz="2800" dirty="0" smtClean="0"/>
              <a:t>	(</a:t>
            </a:r>
            <a:r>
              <a:rPr lang="tr-TR" sz="2800" dirty="0" smtClean="0"/>
              <a:t>Anadolu Lisesi)</a:t>
            </a:r>
          </a:p>
          <a:p>
            <a:r>
              <a:rPr lang="tr-TR" sz="2800" dirty="0" smtClean="0"/>
              <a:t>Dalı Yok</a:t>
            </a:r>
          </a:p>
          <a:p>
            <a:r>
              <a:rPr lang="tr-TR" sz="2800" dirty="0" smtClean="0"/>
              <a:t>Kodu </a:t>
            </a:r>
            <a:r>
              <a:rPr lang="tr-TR" sz="2800" dirty="0" smtClean="0"/>
              <a:t>: 1</a:t>
            </a:r>
            <a:endParaRPr lang="tr-TR" sz="2800" dirty="0" smtClean="0"/>
          </a:p>
          <a:p>
            <a:endParaRPr lang="tr-TR" sz="2800" dirty="0"/>
          </a:p>
          <a:p>
            <a:r>
              <a:rPr lang="tr-TR" sz="2800" dirty="0" smtClean="0"/>
              <a:t>	(</a:t>
            </a:r>
            <a:r>
              <a:rPr lang="tr-TR" sz="2800" dirty="0" smtClean="0"/>
              <a:t>Bilişim Teknolojileri)</a:t>
            </a:r>
          </a:p>
          <a:p>
            <a:r>
              <a:rPr lang="tr-TR" sz="2800" dirty="0" smtClean="0"/>
              <a:t>Web Programcılığı</a:t>
            </a:r>
          </a:p>
          <a:p>
            <a:r>
              <a:rPr lang="tr-TR" sz="2800" dirty="0" smtClean="0"/>
              <a:t>Kodu </a:t>
            </a:r>
            <a:r>
              <a:rPr lang="tr-TR" sz="2800" dirty="0" smtClean="0"/>
              <a:t>: 2</a:t>
            </a:r>
            <a:endParaRPr lang="tr-TR" sz="2800" dirty="0" smtClean="0"/>
          </a:p>
        </p:txBody>
      </p:sp>
    </p:spTree>
    <p:extLst>
      <p:ext uri="{BB962C8B-B14F-4D97-AF65-F5344CB8AC3E}">
        <p14:creationId xmlns:p14="http://schemas.microsoft.com/office/powerpoint/2010/main" val="1071558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Ösym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3951382" cy="545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4058886" y="509700"/>
            <a:ext cx="520206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17. Madde Dal Adı</a:t>
            </a:r>
          </a:p>
          <a:p>
            <a:endParaRPr lang="tr-TR" sz="2800" dirty="0" smtClean="0"/>
          </a:p>
          <a:p>
            <a:r>
              <a:rPr lang="tr-TR" sz="2800" dirty="0" smtClean="0"/>
              <a:t>	(</a:t>
            </a:r>
            <a:r>
              <a:rPr lang="tr-TR" sz="2800" dirty="0" smtClean="0"/>
              <a:t>Çocuk Gelişimi ve Eğitimi)</a:t>
            </a:r>
          </a:p>
          <a:p>
            <a:r>
              <a:rPr lang="tr-TR" sz="2800" dirty="0" smtClean="0"/>
              <a:t>Erken Çocukluk Eğitimi</a:t>
            </a:r>
          </a:p>
          <a:p>
            <a:r>
              <a:rPr lang="tr-TR" sz="2800" dirty="0" smtClean="0"/>
              <a:t>Kodu </a:t>
            </a:r>
            <a:r>
              <a:rPr lang="tr-TR" sz="2800" dirty="0" smtClean="0"/>
              <a:t>: 1</a:t>
            </a:r>
            <a:endParaRPr lang="tr-TR" sz="2800" dirty="0" smtClean="0"/>
          </a:p>
          <a:p>
            <a:endParaRPr lang="tr-TR" sz="2800" dirty="0" smtClean="0"/>
          </a:p>
          <a:p>
            <a:r>
              <a:rPr lang="tr-TR" sz="2800" dirty="0" smtClean="0"/>
              <a:t>	(</a:t>
            </a:r>
            <a:r>
              <a:rPr lang="tr-TR" sz="2800" dirty="0" smtClean="0"/>
              <a:t>Muhasebe ve Finansman)</a:t>
            </a:r>
          </a:p>
          <a:p>
            <a:r>
              <a:rPr lang="tr-TR" sz="2800" dirty="0" smtClean="0"/>
              <a:t>Bilgisayarlı Muhasebe</a:t>
            </a:r>
          </a:p>
          <a:p>
            <a:r>
              <a:rPr lang="tr-TR" sz="2800" dirty="0" smtClean="0"/>
              <a:t>Kodu : </a:t>
            </a:r>
            <a:r>
              <a:rPr lang="tr-TR" sz="2800" dirty="0" smtClean="0"/>
              <a:t>1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918784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Ösym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3951382" cy="545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4058886" y="509700"/>
            <a:ext cx="5264518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19. İlgili Ortaöğretim Kurumuna</a:t>
            </a:r>
          </a:p>
          <a:p>
            <a:r>
              <a:rPr lang="tr-TR" sz="2800" b="1" dirty="0" smtClean="0"/>
              <a:t>Kayıt Tarihi</a:t>
            </a:r>
          </a:p>
          <a:p>
            <a:endParaRPr lang="tr-TR" sz="2800" dirty="0"/>
          </a:p>
          <a:p>
            <a:r>
              <a:rPr lang="tr-TR" sz="2800" dirty="0" smtClean="0"/>
              <a:t>	Boş </a:t>
            </a:r>
            <a:r>
              <a:rPr lang="tr-TR" sz="2800" dirty="0"/>
              <a:t>Bırakılacak</a:t>
            </a:r>
          </a:p>
          <a:p>
            <a:endParaRPr lang="tr-TR" sz="2800" dirty="0"/>
          </a:p>
          <a:p>
            <a:r>
              <a:rPr lang="tr-TR" sz="2800" b="1" dirty="0"/>
              <a:t>20. </a:t>
            </a:r>
            <a:r>
              <a:rPr lang="tr-TR" sz="2800" b="1" dirty="0" smtClean="0"/>
              <a:t>Mezuniyet Tarihi</a:t>
            </a:r>
          </a:p>
          <a:p>
            <a:endParaRPr lang="tr-TR" sz="2800" dirty="0"/>
          </a:p>
          <a:p>
            <a:r>
              <a:rPr lang="tr-TR" sz="2800" dirty="0" smtClean="0"/>
              <a:t>	Boş Bırakılacak</a:t>
            </a:r>
          </a:p>
          <a:p>
            <a:endParaRPr lang="tr-TR" sz="2800" dirty="0"/>
          </a:p>
          <a:p>
            <a:r>
              <a:rPr lang="tr-TR" sz="2800" b="1" dirty="0"/>
              <a:t>21. </a:t>
            </a:r>
            <a:r>
              <a:rPr lang="tr-TR" sz="2800" b="1" dirty="0" smtClean="0"/>
              <a:t>Not Sistemi</a:t>
            </a:r>
          </a:p>
          <a:p>
            <a:endParaRPr lang="tr-TR" sz="2800" dirty="0"/>
          </a:p>
          <a:p>
            <a:r>
              <a:rPr lang="tr-TR" sz="2800" dirty="0" smtClean="0"/>
              <a:t>	100’lü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134443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Ösym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3951382" cy="545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4058886" y="509700"/>
            <a:ext cx="507542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22</a:t>
            </a:r>
            <a:r>
              <a:rPr lang="tr-TR" sz="2800" b="1" dirty="0"/>
              <a:t>. DİPLOMA </a:t>
            </a:r>
            <a:r>
              <a:rPr lang="tr-TR" sz="2800" b="1" dirty="0" smtClean="0"/>
              <a:t>NOTU/PUANI</a:t>
            </a:r>
          </a:p>
          <a:p>
            <a:endParaRPr lang="tr-TR" sz="2800" dirty="0" smtClean="0"/>
          </a:p>
          <a:p>
            <a:r>
              <a:rPr lang="tr-TR" sz="2800" dirty="0" smtClean="0"/>
              <a:t>	Boş Bırakılacak</a:t>
            </a:r>
          </a:p>
          <a:p>
            <a:endParaRPr lang="tr-TR" sz="2800" dirty="0" smtClean="0"/>
          </a:p>
          <a:p>
            <a:r>
              <a:rPr lang="tr-TR" sz="2800" b="1" dirty="0" smtClean="0"/>
              <a:t>23. Öğrenim Durumu ve Kodu</a:t>
            </a:r>
          </a:p>
          <a:p>
            <a:endParaRPr lang="tr-TR" sz="2800" dirty="0"/>
          </a:p>
          <a:p>
            <a:r>
              <a:rPr lang="tr-TR" sz="2800" dirty="0" smtClean="0"/>
              <a:t>	Bir ortaöğretim kurumunun</a:t>
            </a:r>
          </a:p>
          <a:p>
            <a:r>
              <a:rPr lang="tr-TR" sz="2800" dirty="0" smtClean="0"/>
              <a:t>son sınıfında okumaktayım.</a:t>
            </a:r>
          </a:p>
          <a:p>
            <a:r>
              <a:rPr lang="tr-TR" sz="2800" dirty="0" smtClean="0"/>
              <a:t>Kodu : 1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3900223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115</TotalTime>
  <Words>146</Words>
  <Application>Microsoft Office PowerPoint</Application>
  <PresentationFormat>Ekran Gösterisi (4:3)</PresentationFormat>
  <Paragraphs>163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2" baseType="lpstr">
      <vt:lpstr>NewsPrint</vt:lpstr>
      <vt:lpstr>2020 YKS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YKS</dc:title>
  <dc:creator>User</dc:creator>
  <cp:lastModifiedBy>User</cp:lastModifiedBy>
  <cp:revision>12</cp:revision>
  <dcterms:created xsi:type="dcterms:W3CDTF">2020-02-06T06:18:42Z</dcterms:created>
  <dcterms:modified xsi:type="dcterms:W3CDTF">2020-02-06T08:19:51Z</dcterms:modified>
</cp:coreProperties>
</file>